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35"/>
  </p:handoutMasterIdLst>
  <p:sldIdLst>
    <p:sldId id="427" r:id="rId4"/>
    <p:sldId id="357" r:id="rId6"/>
    <p:sldId id="360" r:id="rId7"/>
    <p:sldId id="380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3" r:id="rId27"/>
    <p:sldId id="414" r:id="rId28"/>
    <p:sldId id="421" r:id="rId29"/>
    <p:sldId id="415" r:id="rId30"/>
    <p:sldId id="416" r:id="rId31"/>
    <p:sldId id="417" r:id="rId32"/>
    <p:sldId id="418" r:id="rId33"/>
    <p:sldId id="41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8"/>
    <a:srgbClr val="F4F4F4"/>
    <a:srgbClr val="F9F7F5"/>
    <a:srgbClr val="EEEDE9"/>
    <a:srgbClr val="F6F3F0"/>
    <a:srgbClr val="F1ECE6"/>
    <a:srgbClr val="E1E6E0"/>
    <a:srgbClr val="7F8FA8"/>
    <a:srgbClr val="7075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31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32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33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932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2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32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32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932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591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82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9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270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4927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27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7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0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0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9310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2097195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0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49301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9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30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30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30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93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0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9B6FBA-93C9-489C-B97A-A1464B06C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925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C10CF4-85E5-4A21-A25F-47720A09A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3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04925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fld id="{6D39127F-6635-499E-867A-C68E6CFBA9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925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925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fld id="{10D4AF0A-2064-42D4-8961-EA46D070B13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25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5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26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4926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8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8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1049287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1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31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31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1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1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89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9290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9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929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9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9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9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4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04927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7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7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1049278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9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8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319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10493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932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32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932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9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28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8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8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8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26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6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26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926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4926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image" Target="../media/image16.jpe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4.png"/><Relationship Id="rId2" Type="http://schemas.openxmlformats.org/officeDocument/2006/relationships/tags" Target="../tags/tag23.xml"/><Relationship Id="rId10" Type="http://schemas.openxmlformats.org/officeDocument/2006/relationships/notesSlide" Target="../notesSlides/notesSlide10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image" Target="../media/image21.jpeg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4.png"/><Relationship Id="rId2" Type="http://schemas.openxmlformats.org/officeDocument/2006/relationships/tags" Target="../tags/tag29.xml"/><Relationship Id="rId10" Type="http://schemas.openxmlformats.org/officeDocument/2006/relationships/notesSlide" Target="../notesSlides/notesSlide13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26.GIF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4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27.jpeg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4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28.jpeg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4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29.jpeg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image" Target="../media/image4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30.jpeg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4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32.jpeg"/><Relationship Id="rId4" Type="http://schemas.openxmlformats.org/officeDocument/2006/relationships/tags" Target="../tags/tag61.xml"/><Relationship Id="rId3" Type="http://schemas.openxmlformats.org/officeDocument/2006/relationships/image" Target="../media/image4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35.jpeg"/><Relationship Id="rId4" Type="http://schemas.openxmlformats.org/officeDocument/2006/relationships/tags" Target="../tags/tag64.xml"/><Relationship Id="rId3" Type="http://schemas.openxmlformats.org/officeDocument/2006/relationships/image" Target="../media/image4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67.xml"/><Relationship Id="rId3" Type="http://schemas.openxmlformats.org/officeDocument/2006/relationships/image" Target="../media/image36.jpe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image" Target="../media/image5.jpe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4.png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image" Target="../media/image10.jpeg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0" Type="http://schemas.openxmlformats.org/officeDocument/2006/relationships/notesSlide" Target="../notesSlides/notesSlide6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image" Target="../media/image15.jpe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1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">
            <a:off x="8255000" y="4113530"/>
            <a:ext cx="2068195" cy="2898775"/>
          </a:xfrm>
          <a:prstGeom prst="rect">
            <a:avLst/>
          </a:prstGeom>
        </p:spPr>
      </p:pic>
      <p:sp>
        <p:nvSpPr>
          <p:cNvPr id="1048576" name="椭圆 2"/>
          <p:cNvSpPr/>
          <p:nvPr/>
        </p:nvSpPr>
        <p:spPr>
          <a:xfrm>
            <a:off x="2926647" y="-573632"/>
            <a:ext cx="7583805" cy="7583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97153" name="图片 12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 flipH="1">
            <a:off x="1391920" y="1322705"/>
            <a:ext cx="1917700" cy="2686685"/>
          </a:xfrm>
          <a:prstGeom prst="rect">
            <a:avLst/>
          </a:prstGeom>
        </p:spPr>
      </p:pic>
      <p:sp>
        <p:nvSpPr>
          <p:cNvPr id="1048577" name="文本框 5"/>
          <p:cNvSpPr txBox="1">
            <a:spLocks noChangeArrowheads="1"/>
          </p:cNvSpPr>
          <p:nvPr/>
        </p:nvSpPr>
        <p:spPr bwMode="auto">
          <a:xfrm>
            <a:off x="4498975" y="1957705"/>
            <a:ext cx="4438650" cy="7835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500" dirty="0">
                <a:solidFill>
                  <a:srgbClr val="333333"/>
                </a:solidFill>
                <a:latin typeface="Aharoni" panose="020F0502020204030204" pitchFamily="34" charset="0"/>
              </a:rPr>
              <a:t>第五组小组展示</a:t>
            </a:r>
            <a:endParaRPr lang="zh-CN" altLang="en-US" sz="4500" dirty="0">
              <a:solidFill>
                <a:srgbClr val="333333"/>
              </a:solidFill>
              <a:latin typeface="Aharoni" panose="020F050202020403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048579" name="文本框 8"/>
          <p:cNvSpPr txBox="1">
            <a:spLocks noChangeArrowheads="1"/>
          </p:cNvSpPr>
          <p:nvPr/>
        </p:nvSpPr>
        <p:spPr bwMode="auto">
          <a:xfrm>
            <a:off x="5470139" y="4676200"/>
            <a:ext cx="2496820" cy="39878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70768F"/>
                </a:solidFill>
                <a:latin typeface="+mn-lt"/>
                <a:ea typeface="+mn-ea"/>
                <a:cs typeface="+mn-ea"/>
                <a:sym typeface="+mn-lt"/>
              </a:rPr>
              <a:t>演讲</a:t>
            </a:r>
            <a:r>
              <a:rPr lang="en-US" altLang="zh-CN" sz="2000" dirty="0">
                <a:solidFill>
                  <a:srgbClr val="70768F"/>
                </a:solidFill>
                <a:latin typeface="+mn-lt"/>
                <a:ea typeface="+mn-ea"/>
                <a:cs typeface="+mn-ea"/>
                <a:sym typeface="+mn-lt"/>
              </a:rPr>
              <a:t>: 黄饴雯  </a:t>
            </a:r>
            <a:r>
              <a:rPr lang="zh-CN" altLang="en-US" sz="2000" dirty="0">
                <a:solidFill>
                  <a:srgbClr val="70768F"/>
                </a:solidFill>
                <a:latin typeface="+mn-lt"/>
                <a:ea typeface="+mn-ea"/>
                <a:cs typeface="+mn-ea"/>
                <a:sym typeface="+mn-lt"/>
              </a:rPr>
              <a:t>鲁国锐</a:t>
            </a:r>
            <a:endParaRPr lang="zh-CN" altLang="en-US" sz="2000" dirty="0">
              <a:solidFill>
                <a:srgbClr val="70768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15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77" grpId="0"/>
      <p:bldP spid="10485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368300" y="189866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pic>
        <p:nvPicPr>
          <p:cNvPr id="2097165" name="PA-图片 12" descr="C:\Users\Asus-\Desktop\汉民歌展示\山塘雕花仿古戏台.jpg山塘雕花仿古戏台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207135" y="2439035"/>
            <a:ext cx="4237355" cy="317817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677" name="PA-矩形 13"/>
          <p:cNvSpPr/>
          <p:nvPr>
            <p:custDataLst>
              <p:tags r:id="rId7"/>
            </p:custDataLst>
          </p:nvPr>
        </p:nvSpPr>
        <p:spPr>
          <a:xfrm>
            <a:off x="6256789" y="1983966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72626" y="2042917"/>
            <a:ext cx="5337094" cy="39693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28575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bg1"/>
                </a:solidFill>
                <a:latin typeface="+mn-ea"/>
                <a:ea typeface="+mn-ea"/>
              </a:rPr>
              <a:t>古往今来，山塘向来是帝王国君、文人墨客的钟爱之地。无论是乾隆康熙，亦或是伯虎秋香，都曾流连于山塘河两岸。</a:t>
            </a:r>
            <a:endParaRPr sz="18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bg1"/>
                </a:solidFill>
                <a:latin typeface="+mn-ea"/>
                <a:ea typeface="+mn-ea"/>
              </a:rPr>
              <a:t>曹雪芹在《红楼梦》第一回中把阊门、山塘一 带称为“最是红尘中一二等富贵风流之地”。</a:t>
            </a:r>
            <a:endParaRPr sz="18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800" dirty="0">
                <a:solidFill>
                  <a:schemeClr val="bg1"/>
                </a:solidFill>
                <a:latin typeface="+mn-ea"/>
                <a:ea typeface="+mn-ea"/>
              </a:rPr>
              <a:t>民歌唱道：“上有天堂，下有苏杭。杭州有西湖，苏州有山塘。两处好地方，无限好风光。”</a:t>
            </a:r>
            <a:endParaRPr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28825" y="5962650"/>
            <a:ext cx="259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山塘雕花仿古戏台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4410" y="339090"/>
            <a:ext cx="6932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山塘街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57755" y="1261110"/>
            <a:ext cx="808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>
                    <a:lumMod val="50000"/>
                  </a:schemeClr>
                </a:solidFill>
                <a:sym typeface="+mn-ea"/>
              </a:rPr>
              <a:t>———东至红尘中“一二等富贵风流之地”阊门，西至“吴中第一名胜”虎丘</a:t>
            </a:r>
            <a:endParaRPr lang="zh-CN" altLang="en-US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2" grpId="0"/>
      <p:bldP spid="10486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2477495" y="2039640"/>
            <a:ext cx="2506313" cy="4145662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82934" y="818104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750277" y="509361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58948" y="1244286"/>
            <a:ext cx="310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山塘街</a:t>
            </a:r>
            <a:endParaRPr lang="zh-C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7445517" y="2068031"/>
            <a:ext cx="2506314" cy="4088881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C:\Users\Asus-\Desktop\汉民歌展示\图片1.png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26540" y="2170430"/>
            <a:ext cx="4409440" cy="3422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65" y="2170430"/>
            <a:ext cx="4246245" cy="34220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2477495" y="2039640"/>
            <a:ext cx="2506313" cy="4145662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82934" y="818104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750277" y="509361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58948" y="1244286"/>
            <a:ext cx="310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山塘街</a:t>
            </a:r>
            <a:endParaRPr lang="zh-C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7445517" y="2068031"/>
            <a:ext cx="2506314" cy="4088881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915" y="2170430"/>
            <a:ext cx="4250690" cy="34213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65" y="2170430"/>
            <a:ext cx="4246245" cy="34213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368300" y="189866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pic>
        <p:nvPicPr>
          <p:cNvPr id="2097165" name="PA-图片 12" descr="C:\Users\Asus-\Desktop\汉民歌展示\虎丘.jpg虎丘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223645" y="1868170"/>
            <a:ext cx="4484370" cy="336042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677" name="PA-矩形 13"/>
          <p:cNvSpPr/>
          <p:nvPr>
            <p:custDataLst>
              <p:tags r:id="rId7"/>
            </p:custDataLst>
          </p:nvPr>
        </p:nvSpPr>
        <p:spPr>
          <a:xfrm>
            <a:off x="6396489" y="1445486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12326" y="1504437"/>
            <a:ext cx="5337094" cy="38792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285750" indent="-285750" fontAlgn="base">
              <a:lnSpc>
                <a:spcPct val="2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ea"/>
                <a:ea typeface="+mn-ea"/>
              </a:rPr>
              <a:t>虎丘，原名海涌山，据《史记》记载，吴王阖闾葬于此，传说葬后三日有“白虎蹲其上”，故名虎丘。又一说为“丘如蹲虎”，以形为名。虎丘山高仅30多米，却有“江左丘壑之表”的风范，绝岩耸壑，气象万千，并有三绝九宜十八景之胜。</a:t>
            </a:r>
            <a:endParaRPr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fontAlgn="base">
              <a:lnSpc>
                <a:spcPct val="2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ea"/>
                <a:ea typeface="+mn-ea"/>
              </a:rPr>
              <a:t>宋代大诗人苏东坡写下“尝言过姑苏不游虎丘，不谒闾丘，乃二欠事”的千古名言。</a:t>
            </a:r>
            <a:endParaRPr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8400" y="5319395"/>
            <a:ext cx="459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虎丘景色</a:t>
            </a:r>
            <a:endParaRPr lang="en-US" dirty="0"/>
          </a:p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4410" y="339090"/>
            <a:ext cx="6932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虎丘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2645" y="1261110"/>
            <a:ext cx="3650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>
                    <a:lumMod val="50000"/>
                  </a:schemeClr>
                </a:solidFill>
                <a:sym typeface="+mn-ea"/>
              </a:rPr>
              <a:t>———吴中第一名胜 吴中第一山</a:t>
            </a:r>
            <a:endParaRPr lang="zh-CN" altLang="en-US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2" grpId="0"/>
      <p:bldP spid="10486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2477495" y="2039640"/>
            <a:ext cx="2506313" cy="4145662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82934" y="818104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750277" y="509361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58948" y="1244286"/>
            <a:ext cx="310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虎丘</a:t>
            </a:r>
            <a:endParaRPr lang="zh-C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7445517" y="2068031"/>
            <a:ext cx="2506314" cy="4088881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190" y="2170430"/>
            <a:ext cx="4168140" cy="3422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65" y="2169795"/>
            <a:ext cx="4163695" cy="34226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2477495" y="2039640"/>
            <a:ext cx="2506313" cy="4145662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82934" y="818104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750277" y="509361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58948" y="1244286"/>
            <a:ext cx="310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虎丘</a:t>
            </a:r>
            <a:endParaRPr lang="zh-C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7445517" y="2068031"/>
            <a:ext cx="2506314" cy="4088881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370" y="2169795"/>
            <a:ext cx="4252595" cy="34232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15" y="2169795"/>
            <a:ext cx="4272915" cy="34429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1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">
            <a:off x="8255000" y="4113530"/>
            <a:ext cx="2068195" cy="2898775"/>
          </a:xfrm>
          <a:prstGeom prst="rect">
            <a:avLst/>
          </a:prstGeom>
        </p:spPr>
      </p:pic>
      <p:sp>
        <p:nvSpPr>
          <p:cNvPr id="1048604" name="椭圆 2"/>
          <p:cNvSpPr/>
          <p:nvPr/>
        </p:nvSpPr>
        <p:spPr>
          <a:xfrm>
            <a:off x="2304098" y="-362902"/>
            <a:ext cx="7583805" cy="7583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97157" name="图片 12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 flipH="1">
            <a:off x="1391920" y="1322705"/>
            <a:ext cx="1917700" cy="2686685"/>
          </a:xfrm>
          <a:prstGeom prst="rect">
            <a:avLst/>
          </a:prstGeom>
        </p:spPr>
      </p:pic>
      <p:sp>
        <p:nvSpPr>
          <p:cNvPr id="1048605" name="文本框 5"/>
          <p:cNvSpPr txBox="1">
            <a:spLocks noChangeArrowheads="1"/>
          </p:cNvSpPr>
          <p:nvPr/>
        </p:nvSpPr>
        <p:spPr bwMode="auto">
          <a:xfrm flipH="1">
            <a:off x="4498975" y="2665730"/>
            <a:ext cx="3792220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70768F"/>
                </a:solidFill>
                <a:latin typeface="+mn-lt"/>
                <a:ea typeface="+mn-ea"/>
                <a:cs typeface="+mn-ea"/>
                <a:sym typeface="+mn-lt"/>
              </a:rPr>
              <a:t>2.舌尖上的江苏</a:t>
            </a:r>
            <a:endParaRPr lang="en-US" altLang="zh-CN" sz="4000" b="1" dirty="0">
              <a:solidFill>
                <a:srgbClr val="70768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3" name="组合 4"/>
          <p:cNvGrpSpPr/>
          <p:nvPr/>
        </p:nvGrpSpPr>
        <p:grpSpPr>
          <a:xfrm>
            <a:off x="5676717" y="4821229"/>
            <a:ext cx="838568" cy="118937"/>
            <a:chOff x="4064994" y="3738475"/>
            <a:chExt cx="987048" cy="139997"/>
          </a:xfrm>
          <a:solidFill>
            <a:srgbClr val="70768F"/>
          </a:solidFill>
        </p:grpSpPr>
        <p:sp>
          <p:nvSpPr>
            <p:cNvPr id="1048607" name="椭圆 5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08" name="椭圆 50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09" name="椭圆 51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10" name="椭圆 52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11" name="椭圆 53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1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">
            <a:off x="8255000" y="4113530"/>
            <a:ext cx="2068195" cy="2898775"/>
          </a:xfrm>
          <a:prstGeom prst="rect">
            <a:avLst/>
          </a:prstGeom>
        </p:spPr>
      </p:pic>
      <p:sp>
        <p:nvSpPr>
          <p:cNvPr id="1048604" name="椭圆 2"/>
          <p:cNvSpPr/>
          <p:nvPr/>
        </p:nvSpPr>
        <p:spPr>
          <a:xfrm>
            <a:off x="2304098" y="-362902"/>
            <a:ext cx="7583805" cy="7583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97157" name="图片 12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 flipH="1">
            <a:off x="1391920" y="1322705"/>
            <a:ext cx="1917700" cy="2686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9460" y="275590"/>
            <a:ext cx="10528300" cy="55391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6600">
                <a:solidFill>
                  <a:schemeClr val="accent4"/>
                </a:solidFill>
              </a:rPr>
              <a:t>江苏菜</a:t>
            </a:r>
            <a:endParaRPr lang="zh-CN" altLang="en-US" sz="3200">
              <a:solidFill>
                <a:schemeClr val="accent4"/>
              </a:solidFill>
            </a:endParaRPr>
          </a:p>
          <a:p>
            <a:r>
              <a:rPr lang="zh-CN" altLang="en-US" sz="3200">
                <a:solidFill>
                  <a:schemeClr val="accent4"/>
                </a:solidFill>
              </a:rPr>
              <a:t>    </a:t>
            </a:r>
            <a:r>
              <a:rPr lang="zh-CN" altLang="en-US" sz="3200">
                <a:solidFill>
                  <a:schemeClr val="accent4"/>
                </a:solidFill>
                <a:effectLst/>
              </a:rPr>
              <a:t>江苏菜，中国传统八大菜系之一，简称苏菜。由于苏菜和浙菜相近，因此和浙菜统称江浙菜系。主要以南京菜、淮扬菜、苏锡菜、徐海菜等地方菜组成。</a:t>
            </a:r>
            <a:endParaRPr lang="zh-CN" altLang="en-US" sz="3200">
              <a:solidFill>
                <a:schemeClr val="accent4"/>
              </a:solidFill>
              <a:effectLst/>
            </a:endParaRPr>
          </a:p>
          <a:p>
            <a:r>
              <a:rPr lang="zh-CN" altLang="en-US" sz="3200">
                <a:solidFill>
                  <a:schemeClr val="accent4"/>
                </a:solidFill>
                <a:effectLst/>
              </a:rPr>
              <a:t>    江苏菜起源于二千多年前，其中南京菜起源于先秦时期，一千多年前，鸭已为南京美食。南宋时，苏菜和浙菜同为“南食”的两大台柱。</a:t>
            </a:r>
            <a:endParaRPr lang="zh-CN" altLang="en-US" sz="3200">
              <a:solidFill>
                <a:schemeClr val="accent4"/>
              </a:solidFill>
              <a:effectLst/>
            </a:endParaRPr>
          </a:p>
          <a:p>
            <a:r>
              <a:rPr lang="zh-CN" altLang="en-US" sz="3200">
                <a:solidFill>
                  <a:schemeClr val="accent4"/>
                </a:solidFill>
                <a:effectLst/>
              </a:rPr>
              <a:t>     苏菜擅长炖、焖、蒸、炒，重视调汤，保持菜的原汁，风味清鲜，浓而不腻，淡而不薄，酥松脱骨而不失其形，滑嫩爽脆而不失其味。</a:t>
            </a:r>
            <a:endParaRPr lang="zh-CN" altLang="en-US" sz="32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431800" y="228601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sp>
        <p:nvSpPr>
          <p:cNvPr id="1048677" name="PA-矩形 13"/>
          <p:cNvSpPr/>
          <p:nvPr>
            <p:custDataLst>
              <p:tags r:id="rId5"/>
            </p:custDataLst>
          </p:nvPr>
        </p:nvSpPr>
        <p:spPr>
          <a:xfrm>
            <a:off x="6457449" y="2213836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96451" y="2174997"/>
            <a:ext cx="5337094" cy="44088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00" dirty="0">
                <a:solidFill>
                  <a:srgbClr val="FFFFFF"/>
                </a:solidFill>
                <a:effectLst/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南京盐水鸭是中国历史上唯一一种低温畜禽产品，和传统的腌腊制品完全不一样。盐水鸭咸甜清香，口感滑嫩。肉玉白，油润光亮，皮肥骨香，鲜嫩异常，咸鲜可口。盐水鸭是低温熟煮，经过一个小时左右的煮制，使得盐水鸭的嫩度达到一定程度。另外，盐水鸭制作考究，除用料好外，而且工艺精，“炒盐腌，清卤复”，增加鸭的香醇，“炒得干”减少鸭脂肪，此薄且收得紧，“煮得足”，食之有嫩香口感。</a:t>
            </a:r>
            <a:endParaRPr lang="en-US" altLang="zh-CN" sz="1800" kern="100" dirty="0">
              <a:solidFill>
                <a:srgbClr val="FFFFFF"/>
              </a:solidFill>
              <a:effectLst/>
              <a:latin typeface="Aharoni" panose="02010803020104030203" pitchFamily="2" charset="-79"/>
              <a:ea typeface="宋体" panose="02010600030101010101" pitchFamily="2" charset="-122"/>
              <a:cs typeface="Aharoni" panose="02010803020104030203" pitchFamily="2" charset="-79"/>
            </a:endParaRPr>
          </a:p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FFFFFF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</p:txBody>
      </p:sp>
      <p:pic>
        <p:nvPicPr>
          <p:cNvPr id="2" name="图片 1" descr="盐水鸭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70" y="2174875"/>
            <a:ext cx="5514340" cy="4069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37660" y="624205"/>
            <a:ext cx="69329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chemeClr val="accent1">
                    <a:lumMod val="50000"/>
                  </a:schemeClr>
                </a:solidFill>
              </a:rPr>
              <a:t>金陵盐水鸭</a:t>
            </a:r>
            <a:endParaRPr lang="zh-CN" altLang="en-US" sz="66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10486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431800" y="228601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sp>
        <p:nvSpPr>
          <p:cNvPr id="1048677" name="PA-矩形 13"/>
          <p:cNvSpPr/>
          <p:nvPr>
            <p:custDataLst>
              <p:tags r:id="rId5"/>
            </p:custDataLst>
          </p:nvPr>
        </p:nvSpPr>
        <p:spPr>
          <a:xfrm>
            <a:off x="6457449" y="2213836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96451" y="2174997"/>
            <a:ext cx="5337094" cy="40767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00" dirty="0">
                <a:solidFill>
                  <a:srgbClr val="FFFFFF"/>
                </a:solidFill>
                <a:effectLst/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无锡小笼包，当地人又称小笼馒头，以皮薄卤多而誉遍沪、宁、杭一带，是江苏无锡地方传统名点，已有百年历史。它选用上等面粉制作、选料精细、小笼蒸煮，南方口味</a:t>
            </a:r>
            <a:r>
              <a:rPr lang="zh-CN" altLang="en-US" sz="1800" kern="100" dirty="0">
                <a:solidFill>
                  <a:srgbClr val="FFFFFF"/>
                </a:solidFill>
                <a:effectLst/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。</a:t>
            </a:r>
            <a:r>
              <a:rPr lang="en-US" altLang="zh-CN" sz="1800" kern="100" dirty="0">
                <a:solidFill>
                  <a:srgbClr val="FFFFFF"/>
                </a:solidFill>
                <a:effectLst/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具有夹起不破皮，翻身不漏底，一吮满口卤，味鲜不油腻等特色。馒头紧酵皮薄、馅多卤足、鲜嫩味香，秋冬时，馅心中加入熬熟的蟹黄油，即为著名的“蟹粉小笼”，食时鲜美可口。。</a:t>
            </a:r>
            <a:endParaRPr lang="en-US" altLang="zh-CN" sz="1800" kern="100" dirty="0">
              <a:solidFill>
                <a:srgbClr val="FFFFFF"/>
              </a:solidFill>
              <a:effectLst/>
              <a:latin typeface="Aharoni" panose="02010803020104030203" pitchFamily="2" charset="-79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37660" y="624205"/>
            <a:ext cx="69329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chemeClr val="accent1">
                    <a:lumMod val="50000"/>
                  </a:schemeClr>
                </a:solidFill>
              </a:rPr>
              <a:t>无锡小笼包</a:t>
            </a:r>
            <a:endParaRPr lang="zh-CN" altLang="en-US" sz="6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 descr="无锡小笼包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50" y="2214245"/>
            <a:ext cx="5478145" cy="4068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10486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1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">
            <a:off x="8255000" y="4113530"/>
            <a:ext cx="2068195" cy="2898775"/>
          </a:xfrm>
          <a:prstGeom prst="rect">
            <a:avLst/>
          </a:prstGeom>
        </p:spPr>
      </p:pic>
      <p:sp>
        <p:nvSpPr>
          <p:cNvPr id="1048604" name="椭圆 2"/>
          <p:cNvSpPr/>
          <p:nvPr/>
        </p:nvSpPr>
        <p:spPr>
          <a:xfrm>
            <a:off x="2304098" y="-362902"/>
            <a:ext cx="7583805" cy="7583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97157" name="图片 12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 flipH="1">
            <a:off x="1391920" y="1322705"/>
            <a:ext cx="1917700" cy="2686685"/>
          </a:xfrm>
          <a:prstGeom prst="rect">
            <a:avLst/>
          </a:prstGeom>
        </p:spPr>
      </p:pic>
      <p:sp>
        <p:nvSpPr>
          <p:cNvPr id="1048605" name="文本框 5"/>
          <p:cNvSpPr txBox="1">
            <a:spLocks noChangeArrowheads="1"/>
          </p:cNvSpPr>
          <p:nvPr/>
        </p:nvSpPr>
        <p:spPr bwMode="auto">
          <a:xfrm flipH="1">
            <a:off x="4499211" y="2666047"/>
            <a:ext cx="3074644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70768F"/>
                </a:solidFill>
                <a:latin typeface="+mn-lt"/>
                <a:ea typeface="+mn-ea"/>
                <a:cs typeface="+mn-ea"/>
                <a:sym typeface="+mn-lt"/>
              </a:rPr>
              <a:t>1.绝美姑苏</a:t>
            </a:r>
            <a:endParaRPr lang="en-US" altLang="zh-CN" sz="4000" b="1" dirty="0">
              <a:solidFill>
                <a:srgbClr val="70768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3" name="组合 4"/>
          <p:cNvGrpSpPr/>
          <p:nvPr/>
        </p:nvGrpSpPr>
        <p:grpSpPr>
          <a:xfrm>
            <a:off x="5676717" y="4821229"/>
            <a:ext cx="838568" cy="118937"/>
            <a:chOff x="4064994" y="3738475"/>
            <a:chExt cx="987048" cy="139997"/>
          </a:xfrm>
          <a:solidFill>
            <a:srgbClr val="70768F"/>
          </a:solidFill>
        </p:grpSpPr>
        <p:sp>
          <p:nvSpPr>
            <p:cNvPr id="1048607" name="椭圆 5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08" name="椭圆 50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09" name="椭圆 51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10" name="椭圆 52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11" name="椭圆 53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431800" y="228601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sp>
        <p:nvSpPr>
          <p:cNvPr id="1048677" name="PA-矩形 13"/>
          <p:cNvSpPr/>
          <p:nvPr>
            <p:custDataLst>
              <p:tags r:id="rId5"/>
            </p:custDataLst>
          </p:nvPr>
        </p:nvSpPr>
        <p:spPr>
          <a:xfrm>
            <a:off x="6457449" y="2213836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96451" y="2174997"/>
            <a:ext cx="5337094" cy="27203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00" dirty="0">
                <a:solidFill>
                  <a:srgbClr val="FFFFFF"/>
                </a:solidFill>
                <a:effectLst/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阳澄湖大闸蟹又名金爪蟹。产于苏州阳澄湖。蟹身不沾泥，俗称清水大闸蟹，体大膘肥，青壳白肚，金爪黄毛，肉质膏腻。农历9月的雌蟹、10月的雄蟹，性腺发育最佳。煮熟凝结，雌者成金黄色，雄者如白玉状，滋味鲜美。</a:t>
            </a:r>
            <a:endParaRPr lang="en-US" altLang="zh-CN" sz="1800" kern="100" dirty="0">
              <a:solidFill>
                <a:srgbClr val="FFFFFF"/>
              </a:solidFill>
              <a:effectLst/>
              <a:latin typeface="Aharoni" panose="02010803020104030203" pitchFamily="2" charset="-79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8410" y="614045"/>
            <a:ext cx="69329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chemeClr val="accent1">
                    <a:lumMod val="50000"/>
                  </a:schemeClr>
                </a:solidFill>
              </a:rPr>
              <a:t>阳澄湖大闸蟹</a:t>
            </a:r>
            <a:endParaRPr lang="zh-CN" altLang="en-US" sz="6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 descr="大闸蟹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160" y="2214245"/>
            <a:ext cx="5664200" cy="40684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10486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431800" y="228601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sp>
        <p:nvSpPr>
          <p:cNvPr id="1048677" name="PA-矩形 13"/>
          <p:cNvSpPr/>
          <p:nvPr>
            <p:custDataLst>
              <p:tags r:id="rId5"/>
            </p:custDataLst>
          </p:nvPr>
        </p:nvSpPr>
        <p:spPr>
          <a:xfrm>
            <a:off x="6457449" y="2213836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96451" y="2213732"/>
            <a:ext cx="5337094" cy="3771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00" dirty="0">
                <a:solidFill>
                  <a:srgbClr val="FFFFFF"/>
                </a:solidFill>
                <a:effectLst/>
                <a:latin typeface="Malgun Gothic Semilight" panose="020B0502040204020203" charset="-122"/>
                <a:ea typeface="Malgun Gothic Semilight" panose="020B0502040204020203" charset="-122"/>
                <a:cs typeface="Aharoni" panose="02010803020104030203" pitchFamily="2" charset="-79"/>
              </a:rPr>
              <a:t>扬州炒饭，又名扬州蛋炒饭，是江苏扬州经典的小吃。主要食材有米饭、火腿、鸡蛋、虾仁等。</a:t>
            </a:r>
            <a:endParaRPr lang="en-US" altLang="zh-CN" sz="1800" kern="100" dirty="0">
              <a:solidFill>
                <a:srgbClr val="FFFFFF"/>
              </a:solidFill>
              <a:effectLst/>
              <a:latin typeface="Malgun Gothic Semilight" panose="020B0502040204020203" charset="-122"/>
              <a:ea typeface="Malgun Gothic Semilight" panose="020B0502040204020203" charset="-122"/>
              <a:cs typeface="Aharoni" panose="02010803020104030203" pitchFamily="2" charset="-79"/>
            </a:endParaRPr>
          </a:p>
          <a:p>
            <a:pPr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>
                <a:solidFill>
                  <a:srgbClr val="FFFFFF"/>
                </a:solidFill>
                <a:latin typeface="Malgun Gothic Semilight" panose="020B0502040204020203" charset="-122"/>
                <a:ea typeface="Malgun Gothic Semilight" panose="020B0502040204020203" charset="-122"/>
                <a:cs typeface="Aharoni" panose="02010803020104030203" pitchFamily="2" charset="-79"/>
                <a:sym typeface="+mn-lt"/>
              </a:rPr>
              <a:t>扬州炒饭选料严谨、制作精细、加工讲究，而且注重配色。炒制完成后，颗粒分明、粒粒松散、软硬有度、色彩调和、光泽饱满、配料多样、鲜嫩滑爽、香糯可口。</a:t>
            </a:r>
            <a:endParaRPr lang="en-US" altLang="zh-CN" sz="1800" dirty="0">
              <a:solidFill>
                <a:srgbClr val="FFFFFF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  <a:p>
            <a:pPr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800" dirty="0">
              <a:solidFill>
                <a:srgbClr val="FFFFFF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30420" y="747395"/>
            <a:ext cx="69329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chemeClr val="accent1">
                    <a:lumMod val="50000"/>
                  </a:schemeClr>
                </a:solidFill>
              </a:rPr>
              <a:t>扬州炒饭</a:t>
            </a:r>
            <a:endParaRPr lang="zh-CN" altLang="en-US" sz="6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 descr="扬州炒饭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" y="2213610"/>
            <a:ext cx="5549900" cy="41224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10486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431800" y="228601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sp>
        <p:nvSpPr>
          <p:cNvPr id="1048677" name="PA-矩形 13"/>
          <p:cNvSpPr/>
          <p:nvPr>
            <p:custDataLst>
              <p:tags r:id="rId5"/>
            </p:custDataLst>
          </p:nvPr>
        </p:nvSpPr>
        <p:spPr>
          <a:xfrm>
            <a:off x="6457449" y="2213836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96451" y="2174997"/>
            <a:ext cx="5337094" cy="40767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00" dirty="0">
                <a:solidFill>
                  <a:srgbClr val="FFFFFF"/>
                </a:solidFill>
                <a:effectLst/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东坡肉，又名滚肉、东坡焖肉，是眉山和江南地区特色传统名菜。东坡肉在浙菜、川菜、鄂菜等菜系中都有，且各地做法也有不同，有先煮后烧的，有先煮后蒸的，有直接焖煮收汁的。</a:t>
            </a:r>
            <a:endParaRPr lang="en-US" altLang="zh-CN" sz="1800" kern="100" dirty="0">
              <a:solidFill>
                <a:srgbClr val="FFFFFF"/>
              </a:solidFill>
              <a:effectLst/>
              <a:latin typeface="Aharoni" panose="02010803020104030203" pitchFamily="2" charset="-79"/>
              <a:ea typeface="宋体" panose="02010600030101010101" pitchFamily="2" charset="-122"/>
              <a:cs typeface="Aharoni" panose="02010803020104030203" pitchFamily="2" charset="-79"/>
            </a:endParaRPr>
          </a:p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00" dirty="0">
                <a:solidFill>
                  <a:srgbClr val="FFFFFF"/>
                </a:solidFill>
                <a:effectLst/>
                <a:latin typeface="Aharoni" panose="02010803020104030203" pitchFamily="2" charset="-79"/>
                <a:ea typeface="宋体" panose="02010600030101010101" pitchFamily="2" charset="-122"/>
                <a:cs typeface="Aharoni" panose="02010803020104030203" pitchFamily="2" charset="-79"/>
              </a:rPr>
              <a:t>东坡肉的主料和造型大同小异，主料都是半肥半瘦的猪肉，成品菜都是码得整整齐齐的麻将块儿，红得透亮，色如玛瑙，夹起一块尝尝，软而不烂，肥而不腻。。</a:t>
            </a:r>
            <a:endParaRPr lang="en-US" altLang="zh-CN" sz="1200" dirty="0">
              <a:solidFill>
                <a:srgbClr val="FFFFFF"/>
              </a:solidFill>
              <a:latin typeface="Aharoni" panose="02010803020104030203" pitchFamily="2" charset="-79"/>
              <a:ea typeface="+mn-ea"/>
              <a:cs typeface="Aharoni" panose="02010803020104030203" pitchFamily="2" charset="-79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54270" y="542290"/>
            <a:ext cx="69329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>
                <a:solidFill>
                  <a:schemeClr val="accent1">
                    <a:lumMod val="50000"/>
                  </a:schemeClr>
                </a:solidFill>
              </a:rPr>
              <a:t>东坡肉</a:t>
            </a:r>
            <a:endParaRPr lang="zh-CN" altLang="en-US" sz="6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 descr="东坡肉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15" y="2171700"/>
            <a:ext cx="5664200" cy="41109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104867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1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">
            <a:off x="8255000" y="4113530"/>
            <a:ext cx="2068195" cy="2898775"/>
          </a:xfrm>
          <a:prstGeom prst="rect">
            <a:avLst/>
          </a:prstGeom>
        </p:spPr>
      </p:pic>
      <p:sp>
        <p:nvSpPr>
          <p:cNvPr id="1048604" name="椭圆 2"/>
          <p:cNvSpPr/>
          <p:nvPr/>
        </p:nvSpPr>
        <p:spPr>
          <a:xfrm>
            <a:off x="2304098" y="-362902"/>
            <a:ext cx="7583805" cy="7583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97157" name="图片 12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 flipH="1">
            <a:off x="1391920" y="1322705"/>
            <a:ext cx="1917700" cy="2686685"/>
          </a:xfrm>
          <a:prstGeom prst="rect">
            <a:avLst/>
          </a:prstGeom>
        </p:spPr>
      </p:pic>
      <p:sp>
        <p:nvSpPr>
          <p:cNvPr id="1048605" name="文本框 5"/>
          <p:cNvSpPr txBox="1">
            <a:spLocks noChangeArrowheads="1"/>
          </p:cNvSpPr>
          <p:nvPr/>
        </p:nvSpPr>
        <p:spPr bwMode="auto">
          <a:xfrm flipH="1">
            <a:off x="4499211" y="2666047"/>
            <a:ext cx="3074644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70768F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4000" b="1" dirty="0">
                <a:solidFill>
                  <a:srgbClr val="70768F"/>
                </a:solidFill>
                <a:latin typeface="+mn-lt"/>
                <a:ea typeface="+mn-ea"/>
                <a:cs typeface="+mn-ea"/>
                <a:sym typeface="+mn-lt"/>
              </a:rPr>
              <a:t>音乐部分</a:t>
            </a:r>
            <a:endParaRPr lang="zh-CN" altLang="en-US" sz="4000" b="1" dirty="0">
              <a:solidFill>
                <a:srgbClr val="70768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3" name="组合 4"/>
          <p:cNvGrpSpPr/>
          <p:nvPr/>
        </p:nvGrpSpPr>
        <p:grpSpPr>
          <a:xfrm>
            <a:off x="5676717" y="4821229"/>
            <a:ext cx="838568" cy="118937"/>
            <a:chOff x="4064994" y="3738475"/>
            <a:chExt cx="987048" cy="139997"/>
          </a:xfrm>
          <a:solidFill>
            <a:srgbClr val="70768F"/>
          </a:solidFill>
        </p:grpSpPr>
        <p:sp>
          <p:nvSpPr>
            <p:cNvPr id="1048607" name="椭圆 5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08" name="椭圆 50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09" name="椭圆 51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10" name="椭圆 52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11" name="椭圆 53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0563" y="1206673"/>
            <a:ext cx="3759200" cy="4402666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H="1">
            <a:off x="10608161" y="85969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 flipH="1">
            <a:off x="10575504" y="5419045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733056" y="1106208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629356" y="1662692"/>
            <a:ext cx="6705054" cy="476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kern="100" dirty="0">
                <a:effectLst/>
                <a:latin typeface="+mn-ea"/>
                <a:cs typeface="+mn-ea"/>
              </a:rPr>
              <a:t>阿炳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（原名华彦钧，1893</a:t>
            </a:r>
            <a:r>
              <a:rPr lang="en-US" kern="100" dirty="0">
                <a:effectLst/>
                <a:latin typeface="+mn-ea"/>
                <a:cs typeface="+mn-ea"/>
                <a:sym typeface="+mn-ea"/>
              </a:rPr>
              <a:t>.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en-US" kern="100" dirty="0">
                <a:effectLst/>
                <a:latin typeface="+mn-ea"/>
                <a:cs typeface="+mn-ea"/>
                <a:sym typeface="+mn-ea"/>
              </a:rPr>
              <a:t>.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17—1950</a:t>
            </a:r>
            <a:r>
              <a:rPr lang="en-US" kern="100" dirty="0">
                <a:effectLst/>
                <a:latin typeface="+mn-ea"/>
                <a:cs typeface="+mn-ea"/>
                <a:sym typeface="+mn-ea"/>
              </a:rPr>
              <a:t>.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12</a:t>
            </a:r>
            <a:r>
              <a:rPr lang="en-US" kern="100" dirty="0">
                <a:effectLst/>
                <a:latin typeface="+mn-ea"/>
                <a:cs typeface="+mn-ea"/>
                <a:sym typeface="+mn-ea"/>
              </a:rPr>
              <a:t>.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4）</a:t>
            </a:r>
            <a:r>
              <a:rPr lang="zh-CN" altLang="en-US" kern="100" dirty="0">
                <a:effectLst/>
                <a:latin typeface="+mn-ea"/>
                <a:cs typeface="+mn-ea"/>
              </a:rPr>
              <a:t>，民间音乐家，正一派道士，出生于江苏无锡市。</a:t>
            </a:r>
            <a:endParaRPr lang="zh-CN" altLang="en-US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kern="100" dirty="0">
                <a:effectLst/>
                <a:latin typeface="+mn-ea"/>
                <a:cs typeface="+mn-ea"/>
              </a:rPr>
              <a:t>阿炳青年时患了眼疾而双目失明</a:t>
            </a:r>
            <a:r>
              <a:rPr lang="zh-CN" altLang="en-US" kern="100" dirty="0">
                <a:effectLst/>
                <a:latin typeface="+mn-ea"/>
                <a:cs typeface="+mn-ea"/>
              </a:rPr>
              <a:t>。此</a:t>
            </a:r>
            <a:r>
              <a:rPr lang="en-US" altLang="zh-CN" kern="100" dirty="0">
                <a:effectLst/>
                <a:latin typeface="+mn-ea"/>
                <a:cs typeface="+mn-ea"/>
              </a:rPr>
              <a:t>后，他常身背琵琶，手提胡琴在无锡街头和惠山一带演奏。</a:t>
            </a:r>
            <a:r>
              <a:rPr lang="zh-CN" altLang="en-US" kern="100" dirty="0">
                <a:effectLst/>
                <a:latin typeface="+mn-ea"/>
                <a:cs typeface="+mn-ea"/>
              </a:rPr>
              <a:t>他</a:t>
            </a:r>
            <a:r>
              <a:rPr lang="en-US" altLang="zh-CN" kern="100" dirty="0">
                <a:effectLst/>
                <a:latin typeface="+mn-ea"/>
                <a:cs typeface="+mn-ea"/>
              </a:rPr>
              <a:t>在音乐上的成就，远远超越了家传师承的藩篱，博采众长，把对痛苦生活的感受，全部通过音乐反映出来。他的音乐作品，渗透着传统音乐的精髓，透露出一种来自人民底层的健康而深沉的气息，情真意切，扣人心弦，充满着犟烈的艺术感染力。</a:t>
            </a:r>
            <a:endParaRPr lang="en-US" altLang="zh-CN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en-US" altLang="zh-CN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kern="100" dirty="0">
                <a:effectLst/>
                <a:latin typeface="+mn-ea"/>
                <a:cs typeface="+mn-ea"/>
              </a:rPr>
              <a:t>代表作有二胡曲三首：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《二泉映月》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《听松》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《寒春风曲》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；</a:t>
            </a:r>
            <a:endParaRPr lang="zh-CN" altLang="en-US" dirty="0"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  <a:cs typeface="+mn-ea"/>
                <a:sym typeface="+mn-ea"/>
              </a:rPr>
              <a:t>琵琶曲三首：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《大浪淘沙》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《龙船》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《昭君出塞》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。</a:t>
            </a:r>
            <a:endParaRPr lang="en-US" altLang="zh-CN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rgbClr val="A89A68"/>
              </a:solidFill>
              <a:latin typeface="+mn-ea"/>
              <a:cs typeface="+mn-ea"/>
            </a:endParaRPr>
          </a:p>
        </p:txBody>
      </p:sp>
      <p:pic>
        <p:nvPicPr>
          <p:cNvPr id="4" name="图片 3" descr="8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885" y="1363345"/>
            <a:ext cx="2830830" cy="40881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2625" y="5789295"/>
            <a:ext cx="3434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latin typeface="+mn-ea"/>
                <a:cs typeface="+mn-ea"/>
                <a:sym typeface="+mn-ea"/>
              </a:rPr>
              <a:t>日伪统治无锡时期“良民证”上的标准照</a:t>
            </a:r>
            <a:endParaRPr lang="en-US" altLang="zh-CN" sz="1400" dirty="0">
              <a:latin typeface="+mn-ea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13855" y="40703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阿炳介绍</a:t>
            </a:r>
            <a:endParaRPr lang="zh-CN" altLang="en-US" sz="32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431800" y="228601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4035" y="1445895"/>
            <a:ext cx="8779510" cy="4767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1893年8月17日（清光绪十九年）阿炳出生在无锡雷尊殿旁“一和山房”。 华彦钧</a:t>
            </a:r>
            <a:r>
              <a:rPr lang="zh-CN" altLang="en-US"/>
              <a:t>幼年</a:t>
            </a:r>
            <a:r>
              <a:rPr lang="en-US" altLang="zh-CN"/>
              <a:t>丧母，由同族婶母抚养。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1901年，他随父在雷尊殿当小道士。开始在私塾读了3年书，后从父学习鼓、笛、二胡、琵琶等乐器。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1918年，父亲去世，他继为雷尊殿的当家大道士。 后华彦钧因交友不慎开始吸食鸦片和嫖妓，后来患眼疾而导致双目失明，无力参加法事劳动，遂以街头卖艺为生。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1933年，</a:t>
            </a:r>
            <a:r>
              <a:rPr lang="zh-CN" altLang="en-US"/>
              <a:t>阿炳开始不断创作演奏爱国歌曲，支持爱国活动。后因肺病发作，卧床吐血，从此不再上街卖艺，在家以修理胡琴为业，艰难度日，度日如年。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1949年4月23日无锡解放，阿炳和他的《二泉映月》等乐曲获得新生。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1950年暑期，中央音乐学院师生为了发掘、研究和保存民间音乐，委托杨荫浏教授等专程到无锡为他录制《二泉映月》《听松》《寒春风曲》3首二胡曲和《大浪淘沙》《龙船》《昭君出塞》3首琵琶曲。</a:t>
            </a:r>
            <a:endParaRPr lang="zh-CN" altLang="en-US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1950年12月4日阿炳病逝，终年57岁，葬无锡西郊璨山脚下“一和山房”道士墓。</a:t>
            </a:r>
            <a:endParaRPr lang="zh-CN" altLang="en-US"/>
          </a:p>
        </p:txBody>
      </p:sp>
      <p:pic>
        <p:nvPicPr>
          <p:cNvPr id="7" name="图片 6" descr="xinsrc_16304072216033282316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730" y="2077085"/>
            <a:ext cx="2430780" cy="3173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72040" y="5555615"/>
            <a:ext cx="1537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纪念馆前石雕</a:t>
            </a:r>
            <a:endParaRPr lang="zh-CN" altLang="en-US" sz="1400"/>
          </a:p>
        </p:txBody>
      </p:sp>
      <p:sp>
        <p:nvSpPr>
          <p:cNvPr id="4" name="波形 3"/>
          <p:cNvSpPr/>
          <p:nvPr/>
        </p:nvSpPr>
        <p:spPr>
          <a:xfrm>
            <a:off x="2727960" y="2154555"/>
            <a:ext cx="7204075" cy="274320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阿炳学笛子时，父亲经常要他迎着风口吹，且在笛尾上挂铁圈以增强腕力，后来索性将铁圈换成了秤砣；阿炳在学二胡的时候，更加刻苦，琴弦上被勒出血痕，手指也拉出了厚厚的茧，阿炳演奏用的二胡的外弦比一般弦粗壮得多，这与他常年练习分不开的。</a:t>
            </a:r>
            <a:endParaRPr lang="zh-CN" altLang="en-US"/>
          </a:p>
        </p:txBody>
      </p:sp>
      <p:sp>
        <p:nvSpPr>
          <p:cNvPr id="5" name="波形 4"/>
          <p:cNvSpPr/>
          <p:nvPr/>
        </p:nvSpPr>
        <p:spPr>
          <a:xfrm>
            <a:off x="1510665" y="1257300"/>
            <a:ext cx="10495915" cy="4652645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他编唱《十九路军在上海英勇抗击敌寇》的新闻，并用家传的红木胡琴演奏《义勇军进行曲》。 日军侵占无锡后，阿炳和催弟一同到双方老家避难。不久赴上海，在昆曲班仙霓社担任琴师，弹奏三弦，并在电影《七重天》中担任表演群众角色盲人。这时他创作的《听松》，是一首气魄豪迈、情感充沛的二胡独奏曲，倾吐着不愿当亡国奴的爱国主义热情。民国28年重返锡城，再操旧业。他每天上午去茶馆搜集各种新闻，回来构思创作，下午在崇安寺茶馆门前演唱；夜间在街上拉着二胡，演奏他创作的《寒春风曲》。他的琴艺十分高超，可将琵琶放置在头顶上弹奏，还可以用二胡模仿男女老少说话、叹息、欢笑以及鸡鸣狗叫的声音。抗日战争胜利后，曾禁止他在崇安寺的固定场所说唱新闻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94410" y="339090"/>
            <a:ext cx="6932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人物生平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5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3355" y="1126490"/>
            <a:ext cx="796480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dirty="0">
                <a:latin typeface="Aharoni" panose="02010803020104030203" pitchFamily="2" charset="-79"/>
                <a:cs typeface="Aharoni" panose="02010803020104030203" pitchFamily="2" charset="-79"/>
              </a:rPr>
              <a:t>人们称阿炳是三不穷：人穷志不穷（不怕权势）；人穷嘴不穷（不吃白食）；人穷名不穷（正直）。作为民间艺人，不仅能够用自己的双手，用音符来表达，还能借助音乐这种工具来感染其他的心灵。</a:t>
            </a:r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en-US" altLang="zh-CN" sz="2200" dirty="0">
                <a:latin typeface="Aharoni" panose="02010803020104030203" pitchFamily="2" charset="-79"/>
                <a:cs typeface="Aharoni" panose="02010803020104030203" pitchFamily="2" charset="-79"/>
              </a:rPr>
              <a:t>来源于民间的阿炳音乐，每一次弹奏时都有即兴地创造，这来源于阿炳几十年演奏传统音乐的积累以及对生活的感悟，仅仅关注弓法、指法、音准、力度的学院化教学，仅仅一首《二泉映月》的弹奏，无法诠释出阿炳音乐的全部内涵。所以对阿炳精神、阿炳音乐的传播、研究应该更加细化，使之成为非遗传承保护的一个独特范本</a:t>
            </a:r>
            <a:r>
              <a:rPr lang="zh-CN" alt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。</a:t>
            </a:r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en-US" altLang="zh-CN" sz="2200" dirty="0">
                <a:latin typeface="Aharoni" panose="02010803020104030203" pitchFamily="2" charset="-79"/>
                <a:cs typeface="Aharoni" panose="02010803020104030203" pitchFamily="2" charset="-79"/>
              </a:rPr>
              <a:t>阿炳的即兴演奏，不仅成就了《二泉映月》这支自述式的悲歌，更主要的是它摆脱了那种赏玩式的心态，上升为一种与我同在的共命运感。对人世的关怀，对自我的思考，以及遭受的磨难，使一些人很容易地把他和贝多芬相提并论。</a:t>
            </a:r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4180" y="17272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个人评价</a:t>
            </a:r>
            <a:endParaRPr lang="zh-CN" altLang="en-US" sz="3600"/>
          </a:p>
        </p:txBody>
      </p:sp>
      <p:pic>
        <p:nvPicPr>
          <p:cNvPr id="3" name="图片 2" descr="阿炳故居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6595" y="995045"/>
            <a:ext cx="3660140" cy="2433955"/>
          </a:xfrm>
          <a:prstGeom prst="rect">
            <a:avLst/>
          </a:prstGeom>
        </p:spPr>
      </p:pic>
      <p:pic>
        <p:nvPicPr>
          <p:cNvPr id="6" name="图片 5" descr="阿炳故居外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595" y="3895725"/>
            <a:ext cx="3660775" cy="2448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84005" y="3429000"/>
            <a:ext cx="19253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阿炳故居内景象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9164320" y="6344285"/>
            <a:ext cx="19653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《二泉映月》雕塑</a:t>
            </a:r>
            <a:endParaRPr lang="zh-CN" altLang="en-US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PA-矩形 1"/>
          <p:cNvSpPr/>
          <p:nvPr userDrawn="1">
            <p:custDataLst>
              <p:tags r:id="rId1"/>
            </p:custDataLst>
          </p:nvPr>
        </p:nvSpPr>
        <p:spPr>
          <a:xfrm>
            <a:off x="496570" y="323216"/>
            <a:ext cx="11455400" cy="6400800"/>
          </a:xfrm>
          <a:prstGeom prst="rect">
            <a:avLst/>
          </a:prstGeom>
          <a:solidFill>
            <a:schemeClr val="bg1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097176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77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00830" y="72263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《二泉映月》曲名由来</a:t>
            </a:r>
            <a:endParaRPr lang="zh-CN" altLang="en-US" sz="3200"/>
          </a:p>
        </p:txBody>
      </p:sp>
      <p:pic>
        <p:nvPicPr>
          <p:cNvPr id="2" name="图片 1" descr="C:\Users\Asus-\Desktop\汉民歌展示\汉民歌.jpg汉民歌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49235" y="1839595"/>
            <a:ext cx="3721100" cy="3960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7265" y="1839595"/>
            <a:ext cx="65944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曾参与过《二泉映月》录制的祝世匡先生曾在无锡报发表过《乐曲定名经过》一文，他在文中写道：录音后，杨荫浏先生问阿炳这支曲子的曲名时，阿炳说：“这支曲子是没有名字的，信手拉来，久而久之，就成了现在这个样子。”杨先生又问：“你常在什么地方拉？”阿炳回答说：“我经常在街头拉，也在惠山泉庭上拉。”杨先生脱口而出：“那就叫《二泉》吧！”阿炳说：“《二泉》不像个完整的曲名，粤曲里有首《三潭印月》，是不是可以称它为《二泉印月》呢？”杨先生说：“印字是抄袭而来，不够好，我们无锡有个映山河，就叫它《二泉映月》吧。”阿炳点头同意，于是《二泉映月》的曲名就这样定了下来。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42045" y="5901690"/>
            <a:ext cx="193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惠山泉庭</a:t>
            </a:r>
            <a:endParaRPr lang="zh-CN" altLang="en-US" sz="1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任意多边形: 形状 5"/>
          <p:cNvSpPr/>
          <p:nvPr>
            <p:custDataLst>
              <p:tags r:id="rId1"/>
            </p:custDataLst>
          </p:nvPr>
        </p:nvSpPr>
        <p:spPr>
          <a:xfrm>
            <a:off x="6090700" y="3249796"/>
            <a:ext cx="275057" cy="357135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: 形状 6"/>
          <p:cNvSpPr/>
          <p:nvPr>
            <p:custDataLst>
              <p:tags r:id="rId2"/>
            </p:custDataLst>
          </p:nvPr>
        </p:nvSpPr>
        <p:spPr>
          <a:xfrm flipH="1">
            <a:off x="10900528" y="3249796"/>
            <a:ext cx="275057" cy="357135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1770" y="1298575"/>
            <a:ext cx="5617210" cy="4767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/>
              <a:t>1978年，小泽征尔应邀担任中央乐团的首席指挥，席间他指挥演奏了勃拉姆斯的《第二交响曲》和弦乐合奏《二泉映月》（改编），当时，小泽征尔并没有说什么。第二天，小泽征尔来到中央音乐学院专门聆听了该院17岁女生用二胡演奏的原曲《二泉映月》，他感动得热泪盈眶，呢喃地说：“如果我听了这次演奏，我昨天绝对不敢指挥这个曲目，因为我并没有理解这首音乐，因此，我没有资格指挥这个曲目……这种音乐只应跪下来听。”说着说着，真的要跪下来。他还说：“断肠之感这句话太合适了”。同年9月7日，日本《朝日新闻》刊登了发自北京的专文《小泽先生感动的泪》。从此，《二泉映月》漂洋过海，得到了世界乐坛的高度赞誉。</a:t>
            </a:r>
            <a:endParaRPr lang="zh-CN" altLang="en-US"/>
          </a:p>
        </p:txBody>
      </p:sp>
      <p:pic>
        <p:nvPicPr>
          <p:cNvPr id="3" name="图片 2" descr="C:\Users\Asus-\Desktop\汉民歌展示\03087bf40ad162d97ed3db001cdfa9ec8a13cde9.jpg03087bf40ad162d97ed3db001cdfa9ec8a13cde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15455" y="1047115"/>
            <a:ext cx="3634740" cy="476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18560" y="329565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《二泉映月》社会评价</a:t>
            </a:r>
            <a:endParaRPr lang="zh-CN" altLang="en-US" sz="3600"/>
          </a:p>
        </p:txBody>
      </p:sp>
      <p:sp>
        <p:nvSpPr>
          <p:cNvPr id="11" name="云形标注 10"/>
          <p:cNvSpPr/>
          <p:nvPr/>
        </p:nvSpPr>
        <p:spPr>
          <a:xfrm>
            <a:off x="9170035" y="974725"/>
            <a:ext cx="2943225" cy="15462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此曲只应跪听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590155" y="5809615"/>
            <a:ext cx="2085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小泽征尔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0578" y="1672763"/>
            <a:ext cx="3759200" cy="4402666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H="1">
            <a:off x="10608161" y="85969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 flipH="1">
            <a:off x="10575504" y="5419045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733056" y="1106208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519295" y="2080895"/>
            <a:ext cx="665226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sz="2000" kern="100" dirty="0">
                <a:effectLst/>
                <a:latin typeface="+mn-ea"/>
                <a:cs typeface="+mn-ea"/>
              </a:rPr>
              <a:t>朱昌耀，1956年生于南京。著名二胡演奏家，国家一级演员</a:t>
            </a:r>
            <a:r>
              <a:rPr lang="zh-CN" sz="2000" kern="100" dirty="0">
                <a:effectLst/>
                <a:latin typeface="+mn-ea"/>
                <a:cs typeface="+mn-ea"/>
              </a:rPr>
              <a:t>。师从安华、甘涛、马友德和</a:t>
            </a:r>
            <a:r>
              <a:rPr lang="zh-CN" sz="2000" kern="100" dirty="0">
                <a:solidFill>
                  <a:srgbClr val="FF0000"/>
                </a:solidFill>
                <a:effectLst/>
                <a:latin typeface="+mn-ea"/>
                <a:cs typeface="+mn-ea"/>
              </a:rPr>
              <a:t>陈耀星</a:t>
            </a:r>
            <a:r>
              <a:rPr lang="zh-CN" sz="2000" kern="100" dirty="0">
                <a:effectLst/>
                <a:latin typeface="+mn-ea"/>
                <a:cs typeface="+mn-ea"/>
              </a:rPr>
              <a:t>等名家。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代表作有二胡曲《欢庆锣鼓》、《江南春色》、《枫桥夜泊》、《苏南小曲》及民乐合奏曲《姑苏情》等，曾获全国民族器乐作品征集评奖一等奖、第六届中国艺术节大奖、文化部第九届文华奖。</a:t>
            </a:r>
            <a:endParaRPr lang="en-US" altLang="zh-CN" sz="2000" dirty="0">
              <a:latin typeface="+mn-ea"/>
              <a:cs typeface="+mn-ea"/>
              <a:sym typeface="+mn-ea"/>
            </a:endParaRPr>
          </a:p>
        </p:txBody>
      </p:sp>
      <p:pic>
        <p:nvPicPr>
          <p:cNvPr id="2" name="图片 1" descr="20100124050342-16394966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605" y="1899920"/>
            <a:ext cx="3233420" cy="39477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13855" y="40703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朱昌耀简介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228090" y="6075045"/>
            <a:ext cx="258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朱昌耀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368300" y="189866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pic>
        <p:nvPicPr>
          <p:cNvPr id="2097165" name="PA-图片 12" descr="C:\Users\Asus-\Desktop\汉民歌展示\拙政园.jpg拙政园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842645" y="1850390"/>
            <a:ext cx="5245735" cy="32785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677" name="PA-矩形 13"/>
          <p:cNvSpPr/>
          <p:nvPr>
            <p:custDataLst>
              <p:tags r:id="rId7"/>
            </p:custDataLst>
          </p:nvPr>
        </p:nvSpPr>
        <p:spPr>
          <a:xfrm>
            <a:off x="6396489" y="1445486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12326" y="1504437"/>
            <a:ext cx="5337094" cy="3771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00" dirty="0">
                <a:solidFill>
                  <a:schemeClr val="bg1"/>
                </a:solidFill>
                <a:effectLst/>
                <a:latin typeface="+mn-ea"/>
                <a:ea typeface="+mn-ea"/>
                <a:cs typeface="Aharoni" panose="02010803020104030203" pitchFamily="2" charset="-79"/>
              </a:rPr>
              <a:t>拙政园与北京颐和园、承德避暑山庄、苏州留园一起被誉为中国四大园林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latin typeface="+mn-ea"/>
                <a:ea typeface="+mn-ea"/>
                <a:cs typeface="Aharoni" panose="02010803020104030203" pitchFamily="2" charset="-79"/>
              </a:rPr>
              <a:t>。</a:t>
            </a: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全园以水为中心，山水萦绕，厅榭精美，花木繁茂，具有浓郁的江南水乡特色。花园分为东、中、西三部分，东花园开阔疏朗，中花园是全园精华所在，西花园建筑精美，各具特色。园南为住宅区，体现典型江南地区传统民居多进的格局。</a:t>
            </a:r>
            <a:endParaRPr lang="zh-CN" altLang="en-US" sz="1800" dirty="0">
              <a:solidFill>
                <a:schemeClr val="bg1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8525" y="5424170"/>
            <a:ext cx="259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拙政园景色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4410" y="339090"/>
            <a:ext cx="6932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拙政园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2" grpId="0"/>
      <p:bldP spid="104867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A-图片 11" descr="矢量智能对象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800000">
            <a:off x="8255000" y="4113530"/>
            <a:ext cx="2068195" cy="2898775"/>
          </a:xfrm>
          <a:prstGeom prst="rect">
            <a:avLst/>
          </a:prstGeom>
        </p:spPr>
      </p:pic>
      <p:sp>
        <p:nvSpPr>
          <p:cNvPr id="1048811" name="PA-椭圆 2"/>
          <p:cNvSpPr/>
          <p:nvPr>
            <p:custDataLst>
              <p:tags r:id="rId3"/>
            </p:custDataLst>
          </p:nvPr>
        </p:nvSpPr>
        <p:spPr>
          <a:xfrm>
            <a:off x="2304098" y="-248602"/>
            <a:ext cx="7583805" cy="7583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/>
          </a:p>
        </p:txBody>
      </p:sp>
      <p:pic>
        <p:nvPicPr>
          <p:cNvPr id="2097175" name="PA-图片 12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tretch>
            <a:fillRect/>
          </a:stretch>
        </p:blipFill>
        <p:spPr>
          <a:xfrm rot="21360000" flipH="1">
            <a:off x="1391920" y="1322705"/>
            <a:ext cx="1917700" cy="2686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2560" y="2996565"/>
            <a:ext cx="4246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接下来请欣赏二胡曲目</a:t>
            </a:r>
            <a:endParaRPr lang="zh-CN" altLang="en-US" sz="3200"/>
          </a:p>
          <a:p>
            <a:r>
              <a:rPr lang="zh-CN" altLang="en-US" sz="3200"/>
              <a:t>         《长相思》</a:t>
            </a:r>
            <a:endParaRPr lang="zh-CN" altLang="en-US" sz="32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2477495" y="2039640"/>
            <a:ext cx="2506313" cy="4145662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82934" y="818104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750277" y="509361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58948" y="1244286"/>
            <a:ext cx="310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拙政园一览</a:t>
            </a:r>
            <a:endParaRPr lang="zh-C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7445517" y="2068031"/>
            <a:ext cx="2506314" cy="4088881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5435" y="2193925"/>
            <a:ext cx="4228465" cy="34042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169795"/>
            <a:ext cx="4255135" cy="34283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2477495" y="2039640"/>
            <a:ext cx="2506313" cy="4145662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82934" y="818104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750277" y="509361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58948" y="1244286"/>
            <a:ext cx="310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拙政园一览</a:t>
            </a:r>
            <a:endParaRPr lang="zh-C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7445517" y="2068031"/>
            <a:ext cx="2506314" cy="4088881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0370" y="2169795"/>
            <a:ext cx="4264660" cy="3429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65" y="2163445"/>
            <a:ext cx="4267835" cy="3435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368300" y="189866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pic>
        <p:nvPicPr>
          <p:cNvPr id="2097165" name="PA-图片 12" descr="C:\Users\Asus-\Desktop\汉民歌展示\苏州博物馆.jpg苏州博物馆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910908" y="1850390"/>
            <a:ext cx="5109210" cy="32785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677" name="PA-矩形 13"/>
          <p:cNvSpPr/>
          <p:nvPr>
            <p:custDataLst>
              <p:tags r:id="rId7"/>
            </p:custDataLst>
          </p:nvPr>
        </p:nvSpPr>
        <p:spPr>
          <a:xfrm>
            <a:off x="6470784" y="1653131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86621" y="1712082"/>
            <a:ext cx="5337094" cy="38150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28575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ea"/>
                <a:ea typeface="+mn-ea"/>
              </a:rPr>
              <a:t>说起苏州博物馆，就不得不介绍一下他的作者了——贝聿铭。是世界公认的一流建筑师。苏州博物馆被贝聿铭亲切地称为“我的小女儿” 。</a:t>
            </a:r>
            <a:endParaRPr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ea"/>
                <a:ea typeface="+mn-ea"/>
              </a:rPr>
              <a:t>苏州博物馆的江南园林式设计精髓中添加了一些西式欧美元素，完美地呈现了“中学为体，西学为用”的境界。</a:t>
            </a:r>
            <a:endParaRPr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ea"/>
                <a:ea typeface="+mn-ea"/>
              </a:rPr>
              <a:t>“苏”主要体现在与苏州古城风貌和人文内涵的融合：“新”主要体现在用材上。大师用他的智慧和独特的设计风格，使“新”充满了 “苏味”，变成了创新的“苏”和创新的“中”。</a:t>
            </a:r>
            <a:endParaRPr sz="1600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28575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+mn-ea"/>
                <a:ea typeface="+mn-ea"/>
              </a:rPr>
              <a:t>苏州古典</a:t>
            </a:r>
            <a:r>
              <a:rPr sz="1800" dirty="0">
                <a:solidFill>
                  <a:schemeClr val="bg1"/>
                </a:solidFill>
                <a:latin typeface="+mn-ea"/>
                <a:ea typeface="+mn-ea"/>
              </a:rPr>
              <a:t>园林</a:t>
            </a:r>
            <a:r>
              <a:rPr sz="1600" dirty="0">
                <a:solidFill>
                  <a:schemeClr val="bg1"/>
                </a:solidFill>
                <a:latin typeface="+mn-ea"/>
                <a:ea typeface="+mn-ea"/>
              </a:rPr>
              <a:t>的“步移景异，移步换景”的景观效果，在这里绝对同样呈现。光影之下连绵的山峦和水，山水神韵呈现眼前，“借以粉壁为纸，以石为绘”。“片石假山”，仿佛以白墙为纸，借用几片石泼墨，硬朗的石头竟在此显现出了温柔。</a:t>
            </a:r>
            <a:endParaRPr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8400" y="5319395"/>
            <a:ext cx="4594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苏州博物馆：</a:t>
            </a:r>
            <a:r>
              <a:rPr lang="zh-CN" altLang="en-US" dirty="0">
                <a:sym typeface="+mn-ea"/>
              </a:rPr>
              <a:t>美得不可方物</a:t>
            </a:r>
            <a:endParaRPr lang="zh-CN" altLang="en-US" dirty="0">
              <a:sym typeface="+mn-ea"/>
            </a:endParaRPr>
          </a:p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4410" y="339090"/>
            <a:ext cx="6932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苏州博物馆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08425" y="1066800"/>
            <a:ext cx="6393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>
                    <a:lumMod val="50000"/>
                  </a:schemeClr>
                </a:solidFill>
                <a:sym typeface="+mn-ea"/>
              </a:rPr>
              <a:t>———一座集现代化馆舍建筑、古建筑与创新山水园林三位一体的综合性博物馆</a:t>
            </a:r>
            <a:endParaRPr lang="zh-CN" altLang="en-US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2" grpId="0"/>
      <p:bldP spid="104867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2477495" y="2039640"/>
            <a:ext cx="2506313" cy="4145662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82934" y="818104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750277" y="509361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58948" y="1244286"/>
            <a:ext cx="310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苏州博物馆</a:t>
            </a:r>
            <a:endParaRPr lang="zh-C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7445517" y="2068031"/>
            <a:ext cx="2506314" cy="4088881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985" y="2169795"/>
            <a:ext cx="4252595" cy="34226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65" y="2170430"/>
            <a:ext cx="4246880" cy="34220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2477495" y="2039640"/>
            <a:ext cx="2506313" cy="4145662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82934" y="818104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200000">
            <a:off x="750277" y="509361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58948" y="1244286"/>
            <a:ext cx="3103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苏州博物馆</a:t>
            </a:r>
            <a:endParaRPr lang="zh-CN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7445517" y="2068031"/>
            <a:ext cx="2506314" cy="4088881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930" y="2170430"/>
            <a:ext cx="4264025" cy="3432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65" y="2169795"/>
            <a:ext cx="4260215" cy="34328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PA-矩形 1"/>
          <p:cNvSpPr/>
          <p:nvPr userDrawn="1">
            <p:custDataLst>
              <p:tags r:id="rId1"/>
            </p:custDataLst>
          </p:nvPr>
        </p:nvSpPr>
        <p:spPr>
          <a:xfrm>
            <a:off x="368300" y="189866"/>
            <a:ext cx="11455400" cy="6400800"/>
          </a:xfrm>
          <a:prstGeom prst="rect">
            <a:avLst/>
          </a:prstGeom>
          <a:solidFill>
            <a:srgbClr val="EEEDE9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2097163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64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pic>
        <p:nvPicPr>
          <p:cNvPr id="2097165" name="PA-图片 12" descr="C:\Users\Asus-\Desktop\汉民歌展示\山塘街.jpg山塘街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702945" y="2439035"/>
            <a:ext cx="5245735" cy="317817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8677" name="PA-矩形 13"/>
          <p:cNvSpPr/>
          <p:nvPr>
            <p:custDataLst>
              <p:tags r:id="rId7"/>
            </p:custDataLst>
          </p:nvPr>
        </p:nvSpPr>
        <p:spPr>
          <a:xfrm>
            <a:off x="6256789" y="1983966"/>
            <a:ext cx="5215150" cy="4068781"/>
          </a:xfrm>
          <a:prstGeom prst="rect">
            <a:avLst/>
          </a:prstGeom>
          <a:solidFill>
            <a:srgbClr val="707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1048679" name="PA-文本框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72626" y="2042917"/>
            <a:ext cx="5337094" cy="39116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230000"/>
              </a:lnSpc>
              <a:spcBef>
                <a:spcPct val="0"/>
              </a:spcBef>
              <a:spcAft>
                <a:spcPct val="0"/>
              </a:spcAft>
            </a:pPr>
            <a:r>
              <a:rPr sz="1800" dirty="0">
                <a:solidFill>
                  <a:schemeClr val="bg1"/>
                </a:solidFill>
                <a:latin typeface="+mn-ea"/>
                <a:ea typeface="+mn-ea"/>
              </a:rPr>
              <a:t>山塘街上河道多，桥多的特征充分体现了苏州这个水城的街巷特点。其河道逶迤平行，绵延至虎丘长达七里。山塘河的东段民居大多都是临水构筑，水榭和水阁都是由木桩支撑着的。河的西段水面则疏朗宽阔，两岸种植花木绿树。水面上横跨的古桥或平或拱、或单孔或三孔。</a:t>
            </a:r>
            <a:endParaRPr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28825" y="5962650"/>
            <a:ext cx="2593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山塘街景色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94410" y="339090"/>
            <a:ext cx="6932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5400">
                <a:solidFill>
                  <a:schemeClr val="accent1">
                    <a:lumMod val="50000"/>
                  </a:schemeClr>
                </a:solidFill>
              </a:rPr>
              <a:t>山塘街</a:t>
            </a:r>
            <a:endParaRPr lang="zh-CN" altLang="en-US" sz="5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57755" y="1261110"/>
            <a:ext cx="8088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1">
                    <a:lumMod val="50000"/>
                  </a:schemeClr>
                </a:solidFill>
                <a:sym typeface="+mn-ea"/>
              </a:rPr>
              <a:t>———东至红尘中“一二等富贵风流之地”阊门，西至“吴中第一名胜”虎丘</a:t>
            </a:r>
            <a:endParaRPr lang="zh-CN" altLang="en-US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9" grpId="0"/>
      <p:bldP spid="2" grpId="0"/>
      <p:bldP spid="1048677" grpId="0" animBg="1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PA" val="v5.2.8"/>
</p:tagLst>
</file>

<file path=ppt/tags/tag11.xml><?xml version="1.0" encoding="utf-8"?>
<p:tagLst xmlns:p="http://schemas.openxmlformats.org/presentationml/2006/main">
  <p:tag name="PA" val="v5.2.8"/>
</p:tagLst>
</file>

<file path=ppt/tags/tag12.xml><?xml version="1.0" encoding="utf-8"?>
<p:tagLst xmlns:p="http://schemas.openxmlformats.org/presentationml/2006/main">
  <p:tag name="PA" val="v5.2.8"/>
</p:tagLst>
</file>

<file path=ppt/tags/tag13.xml><?xml version="1.0" encoding="utf-8"?>
<p:tagLst xmlns:p="http://schemas.openxmlformats.org/presentationml/2006/main">
  <p:tag name="PA" val="v5.2.8"/>
</p:tagLst>
</file>

<file path=ppt/tags/tag14.xml><?xml version="1.0" encoding="utf-8"?>
<p:tagLst xmlns:p="http://schemas.openxmlformats.org/presentationml/2006/main">
  <p:tag name="PA" val="v5.2.8"/>
</p:tagLst>
</file>

<file path=ppt/tags/tag15.xml><?xml version="1.0" encoding="utf-8"?>
<p:tagLst xmlns:p="http://schemas.openxmlformats.org/presentationml/2006/main">
  <p:tag name="PA" val="v5.2.8"/>
</p:tagLst>
</file>

<file path=ppt/tags/tag16.xml><?xml version="1.0" encoding="utf-8"?>
<p:tagLst xmlns:p="http://schemas.openxmlformats.org/presentationml/2006/main">
  <p:tag name="PA" val="v5.2.8"/>
</p:tagLst>
</file>

<file path=ppt/tags/tag17.xml><?xml version="1.0" encoding="utf-8"?>
<p:tagLst xmlns:p="http://schemas.openxmlformats.org/presentationml/2006/main">
  <p:tag name="PA" val="v5.2.8"/>
</p:tagLst>
</file>

<file path=ppt/tags/tag18.xml><?xml version="1.0" encoding="utf-8"?>
<p:tagLst xmlns:p="http://schemas.openxmlformats.org/presentationml/2006/main">
  <p:tag name="PA" val="v5.2.8"/>
</p:tagLst>
</file>

<file path=ppt/tags/tag19.xml><?xml version="1.0" encoding="utf-8"?>
<p:tagLst xmlns:p="http://schemas.openxmlformats.org/presentationml/2006/main">
  <p:tag name="PA" val="v5.2.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PA" val="v5.2.8"/>
</p:tagLst>
</file>

<file path=ppt/tags/tag21.xml><?xml version="1.0" encoding="utf-8"?>
<p:tagLst xmlns:p="http://schemas.openxmlformats.org/presentationml/2006/main">
  <p:tag name="PA" val="v5.2.8"/>
</p:tagLst>
</file>

<file path=ppt/tags/tag22.xml><?xml version="1.0" encoding="utf-8"?>
<p:tagLst xmlns:p="http://schemas.openxmlformats.org/presentationml/2006/main">
  <p:tag name="PA" val="v5.2.8"/>
</p:tagLst>
</file>

<file path=ppt/tags/tag23.xml><?xml version="1.0" encoding="utf-8"?>
<p:tagLst xmlns:p="http://schemas.openxmlformats.org/presentationml/2006/main">
  <p:tag name="PA" val="v5.2.8"/>
</p:tagLst>
</file>

<file path=ppt/tags/tag24.xml><?xml version="1.0" encoding="utf-8"?>
<p:tagLst xmlns:p="http://schemas.openxmlformats.org/presentationml/2006/main">
  <p:tag name="PA" val="v5.2.8"/>
</p:tagLst>
</file>

<file path=ppt/tags/tag25.xml><?xml version="1.0" encoding="utf-8"?>
<p:tagLst xmlns:p="http://schemas.openxmlformats.org/presentationml/2006/main">
  <p:tag name="PA" val="v5.2.8"/>
</p:tagLst>
</file>

<file path=ppt/tags/tag26.xml><?xml version="1.0" encoding="utf-8"?>
<p:tagLst xmlns:p="http://schemas.openxmlformats.org/presentationml/2006/main">
  <p:tag name="PA" val="v5.2.8"/>
</p:tagLst>
</file>

<file path=ppt/tags/tag27.xml><?xml version="1.0" encoding="utf-8"?>
<p:tagLst xmlns:p="http://schemas.openxmlformats.org/presentationml/2006/main">
  <p:tag name="PA" val="v5.2.8"/>
</p:tagLst>
</file>

<file path=ppt/tags/tag28.xml><?xml version="1.0" encoding="utf-8"?>
<p:tagLst xmlns:p="http://schemas.openxmlformats.org/presentationml/2006/main">
  <p:tag name="PA" val="v5.2.8"/>
</p:tagLst>
</file>

<file path=ppt/tags/tag29.xml><?xml version="1.0" encoding="utf-8"?>
<p:tagLst xmlns:p="http://schemas.openxmlformats.org/presentationml/2006/main">
  <p:tag name="PA" val="v5.2.8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PA" val="v5.2.8"/>
</p:tagLst>
</file>

<file path=ppt/tags/tag31.xml><?xml version="1.0" encoding="utf-8"?>
<p:tagLst xmlns:p="http://schemas.openxmlformats.org/presentationml/2006/main">
  <p:tag name="PA" val="v5.2.8"/>
</p:tagLst>
</file>

<file path=ppt/tags/tag32.xml><?xml version="1.0" encoding="utf-8"?>
<p:tagLst xmlns:p="http://schemas.openxmlformats.org/presentationml/2006/main">
  <p:tag name="PA" val="v5.2.8"/>
</p:tagLst>
</file>

<file path=ppt/tags/tag33.xml><?xml version="1.0" encoding="utf-8"?>
<p:tagLst xmlns:p="http://schemas.openxmlformats.org/presentationml/2006/main">
  <p:tag name="PA" val="v5.2.8"/>
</p:tagLst>
</file>

<file path=ppt/tags/tag34.xml><?xml version="1.0" encoding="utf-8"?>
<p:tagLst xmlns:p="http://schemas.openxmlformats.org/presentationml/2006/main">
  <p:tag name="PA" val="v5.2.8"/>
</p:tagLst>
</file>

<file path=ppt/tags/tag35.xml><?xml version="1.0" encoding="utf-8"?>
<p:tagLst xmlns:p="http://schemas.openxmlformats.org/presentationml/2006/main">
  <p:tag name="PA" val="v5.2.8"/>
</p:tagLst>
</file>

<file path=ppt/tags/tag36.xml><?xml version="1.0" encoding="utf-8"?>
<p:tagLst xmlns:p="http://schemas.openxmlformats.org/presentationml/2006/main">
  <p:tag name="PA" val="v5.2.8"/>
</p:tagLst>
</file>

<file path=ppt/tags/tag37.xml><?xml version="1.0" encoding="utf-8"?>
<p:tagLst xmlns:p="http://schemas.openxmlformats.org/presentationml/2006/main">
  <p:tag name="PA" val="v5.2.8"/>
</p:tagLst>
</file>

<file path=ppt/tags/tag38.xml><?xml version="1.0" encoding="utf-8"?>
<p:tagLst xmlns:p="http://schemas.openxmlformats.org/presentationml/2006/main">
  <p:tag name="PA" val="v5.2.8"/>
</p:tagLst>
</file>

<file path=ppt/tags/tag39.xml><?xml version="1.0" encoding="utf-8"?>
<p:tagLst xmlns:p="http://schemas.openxmlformats.org/presentationml/2006/main">
  <p:tag name="PA" val="v5.2.8"/>
</p:tagLst>
</file>

<file path=ppt/tags/tag4.xml><?xml version="1.0" encoding="utf-8"?>
<p:tagLst xmlns:p="http://schemas.openxmlformats.org/presentationml/2006/main">
  <p:tag name="PA" val="v5.2.8"/>
</p:tagLst>
</file>

<file path=ppt/tags/tag40.xml><?xml version="1.0" encoding="utf-8"?>
<p:tagLst xmlns:p="http://schemas.openxmlformats.org/presentationml/2006/main">
  <p:tag name="PA" val="v5.2.8"/>
</p:tagLst>
</file>

<file path=ppt/tags/tag41.xml><?xml version="1.0" encoding="utf-8"?>
<p:tagLst xmlns:p="http://schemas.openxmlformats.org/presentationml/2006/main">
  <p:tag name="PA" val="v5.2.8"/>
</p:tagLst>
</file>

<file path=ppt/tags/tag42.xml><?xml version="1.0" encoding="utf-8"?>
<p:tagLst xmlns:p="http://schemas.openxmlformats.org/presentationml/2006/main">
  <p:tag name="PA" val="v5.2.8"/>
</p:tagLst>
</file>

<file path=ppt/tags/tag43.xml><?xml version="1.0" encoding="utf-8"?>
<p:tagLst xmlns:p="http://schemas.openxmlformats.org/presentationml/2006/main">
  <p:tag name="PA" val="v5.2.8"/>
</p:tagLst>
</file>

<file path=ppt/tags/tag44.xml><?xml version="1.0" encoding="utf-8"?>
<p:tagLst xmlns:p="http://schemas.openxmlformats.org/presentationml/2006/main">
  <p:tag name="PA" val="v5.2.8"/>
</p:tagLst>
</file>

<file path=ppt/tags/tag45.xml><?xml version="1.0" encoding="utf-8"?>
<p:tagLst xmlns:p="http://schemas.openxmlformats.org/presentationml/2006/main">
  <p:tag name="PA" val="v5.2.8"/>
</p:tagLst>
</file>

<file path=ppt/tags/tag46.xml><?xml version="1.0" encoding="utf-8"?>
<p:tagLst xmlns:p="http://schemas.openxmlformats.org/presentationml/2006/main">
  <p:tag name="PA" val="v5.2.8"/>
</p:tagLst>
</file>

<file path=ppt/tags/tag47.xml><?xml version="1.0" encoding="utf-8"?>
<p:tagLst xmlns:p="http://schemas.openxmlformats.org/presentationml/2006/main">
  <p:tag name="PA" val="v5.2.8"/>
</p:tagLst>
</file>

<file path=ppt/tags/tag48.xml><?xml version="1.0" encoding="utf-8"?>
<p:tagLst xmlns:p="http://schemas.openxmlformats.org/presentationml/2006/main">
  <p:tag name="PA" val="v5.2.8"/>
</p:tagLst>
</file>

<file path=ppt/tags/tag49.xml><?xml version="1.0" encoding="utf-8"?>
<p:tagLst xmlns:p="http://schemas.openxmlformats.org/presentationml/2006/main">
  <p:tag name="PA" val="v5.2.8"/>
</p:tagLst>
</file>

<file path=ppt/tags/tag5.xml><?xml version="1.0" encoding="utf-8"?>
<p:tagLst xmlns:p="http://schemas.openxmlformats.org/presentationml/2006/main">
  <p:tag name="PA" val="v5.2.8"/>
</p:tagLst>
</file>

<file path=ppt/tags/tag50.xml><?xml version="1.0" encoding="utf-8"?>
<p:tagLst xmlns:p="http://schemas.openxmlformats.org/presentationml/2006/main">
  <p:tag name="PA" val="v5.2.8"/>
</p:tagLst>
</file>

<file path=ppt/tags/tag51.xml><?xml version="1.0" encoding="utf-8"?>
<p:tagLst xmlns:p="http://schemas.openxmlformats.org/presentationml/2006/main">
  <p:tag name="PA" val="v5.2.8"/>
</p:tagLst>
</file>

<file path=ppt/tags/tag52.xml><?xml version="1.0" encoding="utf-8"?>
<p:tagLst xmlns:p="http://schemas.openxmlformats.org/presentationml/2006/main">
  <p:tag name="PA" val="v5.2.8"/>
</p:tagLst>
</file>

<file path=ppt/tags/tag53.xml><?xml version="1.0" encoding="utf-8"?>
<p:tagLst xmlns:p="http://schemas.openxmlformats.org/presentationml/2006/main">
  <p:tag name="PA" val="v5.2.8"/>
</p:tagLst>
</file>

<file path=ppt/tags/tag54.xml><?xml version="1.0" encoding="utf-8"?>
<p:tagLst xmlns:p="http://schemas.openxmlformats.org/presentationml/2006/main">
  <p:tag name="PA" val="v5.2.8"/>
</p:tagLst>
</file>

<file path=ppt/tags/tag55.xml><?xml version="1.0" encoding="utf-8"?>
<p:tagLst xmlns:p="http://schemas.openxmlformats.org/presentationml/2006/main">
  <p:tag name="PA" val="v5.2.8"/>
</p:tagLst>
</file>

<file path=ppt/tags/tag56.xml><?xml version="1.0" encoding="utf-8"?>
<p:tagLst xmlns:p="http://schemas.openxmlformats.org/presentationml/2006/main">
  <p:tag name="PA" val="v5.2.8"/>
</p:tagLst>
</file>

<file path=ppt/tags/tag57.xml><?xml version="1.0" encoding="utf-8"?>
<p:tagLst xmlns:p="http://schemas.openxmlformats.org/presentationml/2006/main">
  <p:tag name="PA" val="v5.2.8"/>
</p:tagLst>
</file>

<file path=ppt/tags/tag58.xml><?xml version="1.0" encoding="utf-8"?>
<p:tagLst xmlns:p="http://schemas.openxmlformats.org/presentationml/2006/main">
  <p:tag name="PA" val="v5.2.8"/>
</p:tagLst>
</file>

<file path=ppt/tags/tag59.xml><?xml version="1.0" encoding="utf-8"?>
<p:tagLst xmlns:p="http://schemas.openxmlformats.org/presentationml/2006/main">
  <p:tag name="PA" val="v5.2.8"/>
</p:tagLst>
</file>

<file path=ppt/tags/tag6.xml><?xml version="1.0" encoding="utf-8"?>
<p:tagLst xmlns:p="http://schemas.openxmlformats.org/presentationml/2006/main">
  <p:tag name="PA" val="v5.2.8"/>
</p:tagLst>
</file>

<file path=ppt/tags/tag60.xml><?xml version="1.0" encoding="utf-8"?>
<p:tagLst xmlns:p="http://schemas.openxmlformats.org/presentationml/2006/main">
  <p:tag name="PA" val="v5.2.8"/>
</p:tagLst>
</file>

<file path=ppt/tags/tag61.xml><?xml version="1.0" encoding="utf-8"?>
<p:tagLst xmlns:p="http://schemas.openxmlformats.org/presentationml/2006/main">
  <p:tag name="PA" val="v5.2.8"/>
</p:tagLst>
</file>

<file path=ppt/tags/tag62.xml><?xml version="1.0" encoding="utf-8"?>
<p:tagLst xmlns:p="http://schemas.openxmlformats.org/presentationml/2006/main">
  <p:tag name="PA" val="v5.2.8"/>
</p:tagLst>
</file>

<file path=ppt/tags/tag63.xml><?xml version="1.0" encoding="utf-8"?>
<p:tagLst xmlns:p="http://schemas.openxmlformats.org/presentationml/2006/main">
  <p:tag name="PA" val="v5.2.8"/>
</p:tagLst>
</file>

<file path=ppt/tags/tag64.xml><?xml version="1.0" encoding="utf-8"?>
<p:tagLst xmlns:p="http://schemas.openxmlformats.org/presentationml/2006/main">
  <p:tag name="PA" val="v5.2.8"/>
</p:tagLst>
</file>

<file path=ppt/tags/tag65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6_1*ζ_i*1_1"/>
  <p:tag name="KSO_WM_TEMPLATE_CATEGORY" val="mixed"/>
  <p:tag name="KSO_WM_TEMPLATE_INDEX" val="20199726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2"/>
  <p:tag name="KSO_WM_UNIT_ID" val="mixed20199726_1*ζ_i*1_2"/>
  <p:tag name="KSO_WM_TEMPLATE_CATEGORY" val="mixed"/>
  <p:tag name="KSO_WM_TEMPLATE_INDEX" val="20199726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SLIDE_ID" val="diagram20200543_1"/>
  <p:tag name="KSO_WM_TEMPLATE_SUBCATEGORY" val="10"/>
  <p:tag name="KSO_WM_SLIDE_TYPE" val="text"/>
  <p:tag name="KSO_WM_SLIDE_SUBTYPE" val="picTxt"/>
  <p:tag name="KSO_WM_SLIDE_ITEM_CNT" val="3"/>
  <p:tag name="KSO_WM_SLIDE_INDEX" val="1"/>
  <p:tag name="KSO_WM_SLIDE_SIZE" val="400.385*587.75"/>
  <p:tag name="KSO_WM_SLIDE_POSITION" val="479.583*-23.875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43"/>
  <p:tag name="KSO_WM_SLIDE_LAYOUT" val="a_f_ζ"/>
  <p:tag name="KSO_WM_SLIDE_LAYOUT_CNT" val="1_3_1"/>
  <p:tag name="KSO_WM_UNIT_FLASH_PICTURE_TYPE" val="2"/>
</p:tagLst>
</file>

<file path=ppt/tags/tag68.xml><?xml version="1.0" encoding="utf-8"?>
<p:tagLst xmlns:p="http://schemas.openxmlformats.org/presentationml/2006/main">
  <p:tag name="PA" val="v5.2.8"/>
</p:tagLst>
</file>

<file path=ppt/tags/tag69.xml><?xml version="1.0" encoding="utf-8"?>
<p:tagLst xmlns:p="http://schemas.openxmlformats.org/presentationml/2006/main">
  <p:tag name="PA" val="v5.2.8"/>
</p:tagLst>
</file>

<file path=ppt/tags/tag7.xml><?xml version="1.0" encoding="utf-8"?>
<p:tagLst xmlns:p="http://schemas.openxmlformats.org/presentationml/2006/main">
  <p:tag name="PA" val="v5.2.8"/>
</p:tagLst>
</file>

<file path=ppt/tags/tag70.xml><?xml version="1.0" encoding="utf-8"?>
<p:tagLst xmlns:p="http://schemas.openxmlformats.org/presentationml/2006/main">
  <p:tag name="PA" val="v5.2.8"/>
</p:tagLst>
</file>

<file path=ppt/tags/tag8.xml><?xml version="1.0" encoding="utf-8"?>
<p:tagLst xmlns:p="http://schemas.openxmlformats.org/presentationml/2006/main">
  <p:tag name="PA" val="v5.2.8"/>
</p:tagLst>
</file>

<file path=ppt/tags/tag9.xml><?xml version="1.0" encoding="utf-8"?>
<p:tagLst xmlns:p="http://schemas.openxmlformats.org/presentationml/2006/main">
  <p:tag name="PA" val="v5.2.8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4244</Words>
  <Application>WPS 演示</Application>
  <PresentationFormat>宽屏</PresentationFormat>
  <Paragraphs>164</Paragraphs>
  <Slides>30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Calibri Light</vt:lpstr>
      <vt:lpstr>方正宋刻本秀楷简体</vt:lpstr>
      <vt:lpstr>Aharoni</vt:lpstr>
      <vt:lpstr>Kozuka Mincho Pro B</vt:lpstr>
      <vt:lpstr>Arial Unicode MS</vt:lpstr>
      <vt:lpstr>Malgun Gothic Semilight</vt:lpstr>
      <vt:lpstr>Aharoni</vt:lpstr>
      <vt:lpstr>Calibri</vt:lpstr>
      <vt:lpstr>ArialMT</vt:lpstr>
      <vt:lpstr>Segoe Print</vt:lpstr>
      <vt:lpstr>Office 主题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vivo X21A</dc:creator>
  <cp:lastModifiedBy>辰风</cp:lastModifiedBy>
  <cp:revision>36</cp:revision>
  <dcterms:created xsi:type="dcterms:W3CDTF">2018-02-28T10:03:00Z</dcterms:created>
  <dcterms:modified xsi:type="dcterms:W3CDTF">2019-10-28T14:26:06Z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  <property fmtid="{D5CDD505-2E9C-101B-9397-08002B2CF9AE}" pid="3" name="KSORubyTemplateID">
    <vt:lpwstr>2</vt:lpwstr>
  </property>
</Properties>
</file>